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BM Plex Sans Medium"/>
      <p:regular r:id="rId15"/>
    </p:embeddedFont>
    <p:embeddedFont>
      <p:font typeface="IBM Plex Sans Medium"/>
      <p:regular r:id="rId16"/>
    </p:embeddedFont>
    <p:embeddedFont>
      <p:font typeface="IBM Plex Sans Medium"/>
      <p:regular r:id="rId17"/>
    </p:embeddedFont>
    <p:embeddedFont>
      <p:font typeface="IBM Plex Sans Medium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8047" y="622697"/>
            <a:ext cx="7560707" cy="2120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Architecting the Future of Asset Management Technology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78047" y="3082528"/>
            <a:ext cx="7560707" cy="1447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 a senior lead architect for the RIO program, I drive architectural integrity, scalable design, and a unified approach to technology principles across the Asset Management landscape. My goal is to enhance the resilience, alignment, and future-readiness of our technology ecosystem.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78047" y="4784765"/>
            <a:ext cx="7560707" cy="2171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outlines how I maintain an evolving Architecture Catalog, shape an open design review process for new builds and migrations, and plan for strategic transitions. By embedding best practices, fostering standardization, and maintaining a forward-looking perspective, I ensure our technology landscape remains robust and aligned with business goals and regulatory demands.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78047" y="7227808"/>
            <a:ext cx="361831" cy="361831"/>
          </a:xfrm>
          <a:prstGeom prst="roundRect">
            <a:avLst>
              <a:gd name="adj" fmla="val 25268939"/>
            </a:avLst>
          </a:prstGeom>
          <a:solidFill>
            <a:srgbClr val="765B06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00205" y="7359968"/>
            <a:ext cx="11739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PE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6752868" y="7210901"/>
            <a:ext cx="1638419" cy="3958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4D4D1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Pras Ekko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219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Architecture Catalog Maintenance and Risk Mitigation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167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Managing the Catalog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97868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 manage an evolving Architecture Catalog that functions as a repository of issues identified either in pre-production reviews or post-deployment in live environments.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316724"/>
            <a:ext cx="32024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Proactive Risk Mitigation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89786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catalog serves as both a record of lessons learned and a strategic guide, aiming to help engineering and product teams mitigate risks proactively.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316724"/>
            <a:ext cx="35925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Collaboration and Guidance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897868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 focus remains on continuous improvement, providing collaboration, guidance, and strategic intervention to integrate architectural rigor into ongoing and future projects.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716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 goal is to support the gradual cultural shift toward proactive architectural involvement, providing value through this catalog as an indispensable asset for learning and improvement.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8047" y="621983"/>
            <a:ext cx="7446169" cy="706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Open Design Review Process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78047" y="1922502"/>
            <a:ext cx="508873" cy="508873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6430685" y="2007275"/>
            <a:ext cx="203597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3019" y="1922502"/>
            <a:ext cx="2932390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Critical Architectural Oversight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3019" y="2764869"/>
            <a:ext cx="2932390" cy="1809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significant part of my role involves participating in and shaping an open design review process on newly created JIRA tickets.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509" y="1922502"/>
            <a:ext cx="508873" cy="508873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10324148" y="2007275"/>
            <a:ext cx="203597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6482" y="1922502"/>
            <a:ext cx="2932390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Proactive Design Validation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6482" y="2764869"/>
            <a:ext cx="2932390" cy="1809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open review process is designed to enable proactive design validation, allowing architectural insights to steer early design decisions.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78047" y="5055156"/>
            <a:ext cx="508873" cy="508873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3" name="Text 10"/>
          <p:cNvSpPr/>
          <p:nvPr/>
        </p:nvSpPr>
        <p:spPr>
          <a:xfrm>
            <a:off x="6430685" y="5139928"/>
            <a:ext cx="203597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3019" y="5055156"/>
            <a:ext cx="3359944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Alignment with Standards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3019" y="5544145"/>
            <a:ext cx="6825734" cy="723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Through this review, we aim to address design challenges and align new builds with strategic principles and industry standards.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278047" y="6522482"/>
            <a:ext cx="7560707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 the process matures, my role is instrumental in driving cross-functional collaboration and establishing best practices across teams, enhancing our agility and adaptability.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754" y="584478"/>
            <a:ext cx="6927175" cy="658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Strategic Transition Planning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528316" y="1558885"/>
            <a:ext cx="22860" cy="6086237"/>
          </a:xfrm>
          <a:prstGeom prst="roundRect">
            <a:avLst>
              <a:gd name="adj" fmla="val 138250"/>
            </a:avLst>
          </a:prstGeom>
          <a:solidFill>
            <a:srgbClr val="61646A"/>
          </a:solidFill>
          <a:ln/>
        </p:spPr>
      </p:sp>
      <p:sp>
        <p:nvSpPr>
          <p:cNvPr id="5" name="Shape 2"/>
          <p:cNvSpPr/>
          <p:nvPr/>
        </p:nvSpPr>
        <p:spPr>
          <a:xfrm>
            <a:off x="6753880" y="2021324"/>
            <a:ext cx="737354" cy="22860"/>
          </a:xfrm>
          <a:prstGeom prst="roundRect">
            <a:avLst>
              <a:gd name="adj" fmla="val 138250"/>
            </a:avLst>
          </a:prstGeom>
          <a:solidFill>
            <a:srgbClr val="61646A"/>
          </a:solidFill>
          <a:ln/>
        </p:spPr>
      </p:sp>
      <p:sp>
        <p:nvSpPr>
          <p:cNvPr id="6" name="Shape 3"/>
          <p:cNvSpPr/>
          <p:nvPr/>
        </p:nvSpPr>
        <p:spPr>
          <a:xfrm>
            <a:off x="6302752" y="1795820"/>
            <a:ext cx="473988" cy="473988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7" name="Text 4"/>
          <p:cNvSpPr/>
          <p:nvPr/>
        </p:nvSpPr>
        <p:spPr>
          <a:xfrm>
            <a:off x="6444913" y="1874758"/>
            <a:ext cx="189667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698462" y="1769507"/>
            <a:ext cx="285130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Asset Class Onboarding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698462" y="2225040"/>
            <a:ext cx="6194584" cy="1011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 anticipate the onboarding of new asset classes and coordinate strategic architecture involvement across multiple teams, from the front office to middle office across AM and CIB.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3880" y="4120277"/>
            <a:ext cx="737354" cy="22860"/>
          </a:xfrm>
          <a:prstGeom prst="roundRect">
            <a:avLst>
              <a:gd name="adj" fmla="val 138250"/>
            </a:avLst>
          </a:prstGeom>
          <a:solidFill>
            <a:srgbClr val="61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6302752" y="3894773"/>
            <a:ext cx="473988" cy="473988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2" name="Text 9"/>
          <p:cNvSpPr/>
          <p:nvPr/>
        </p:nvSpPr>
        <p:spPr>
          <a:xfrm>
            <a:off x="6444913" y="3973711"/>
            <a:ext cx="189667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698462" y="3868460"/>
            <a:ext cx="2788087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Adapting to Transitions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698462" y="4323993"/>
            <a:ext cx="6194584" cy="1011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 certain AM functionalities transition to CIB, the architectural landscape must adapt, necessitating re-evaluation of current flows and design adjustments.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3880" y="6219230"/>
            <a:ext cx="737354" cy="22860"/>
          </a:xfrm>
          <a:prstGeom prst="roundRect">
            <a:avLst>
              <a:gd name="adj" fmla="val 138250"/>
            </a:avLst>
          </a:prstGeom>
          <a:solidFill>
            <a:srgbClr val="61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2752" y="5993725"/>
            <a:ext cx="473988" cy="473988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7" name="Text 14"/>
          <p:cNvSpPr/>
          <p:nvPr/>
        </p:nvSpPr>
        <p:spPr>
          <a:xfrm>
            <a:off x="6444913" y="6072664"/>
            <a:ext cx="189667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698462" y="5967413"/>
            <a:ext cx="31595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Diligence and Adaptability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698462" y="6422946"/>
            <a:ext cx="6194584" cy="1011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Architectural considerations demand a heightened level of diligence and adaptability to ensure continuity, minimize disruptions, and provide robust design decisions.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1207"/>
            <a:ext cx="72329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Driving Strategic Innovation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30147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23569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Best Practices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847380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embedding best practices, my work ensures the organization’s technology landscape remains robust and scalable.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130147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2356961"/>
            <a:ext cx="30457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Standardized Approach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2847380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Fostering a standardized architectural approach aligns the technology landscape with both business goals and regulatory demands.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2032754"/>
          </a:xfrm>
          <a:prstGeom prst="roundRect">
            <a:avLst>
              <a:gd name="adj" fmla="val 1674"/>
            </a:avLst>
          </a:prstGeom>
          <a:solidFill>
            <a:srgbClr val="484B51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342334"/>
            <a:ext cx="37909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Forward-Looking Perspective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832753"/>
            <a:ext cx="710279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Maintaining a forward-looking perspective supports long-term success by enabling the organization to anticipate and adapt to evolving asset management needs.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89373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Foundation of Scalable Design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Risk Mitigation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Proactive measures to minimize potential issues.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55945" y="4194453"/>
            <a:ext cx="17014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937790" y="2861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Design Review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351967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Ensuring alignment with industry standards.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254841" y="3243382"/>
            <a:ext cx="17014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9937790" y="53141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Strategic Planning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8045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Adaptation to evolving needs and transitions.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779068" y="5969556"/>
            <a:ext cx="17014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72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Unified Technology Principles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2997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23767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Architecture Catalog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268516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Maintain repository of risks for mitigation.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62997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423767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Design Reviews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4914186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Critical oversight on new tickets.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62997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423767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Strategic Transitions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5268516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Plan involvement across multiple teams.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662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Takeaways and 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2393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 role as an Architect involves driving architectural integrity, ensuring scalable design, and fostering a unified approach to technology principles across the Asset Management landscape.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6779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Next steps include continuing to refine the Architecture Catalog, enhance the open design review process, and proactively plan for asset class onboarding and strategic transitions.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1165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embedding best practices, fostering a standardized architectural approach, and maintaining a forward-looking perspective, we can ensure our organization’s technology landscape remains robust, scalable, and aligned with evolving needs and demands.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2025-03-04T12:51:19Z</dcterms:created>
  <dcterms:modified xsi:type="dcterms:W3CDTF">2025-03-04T12:51:19Z</dcterms:modified>
</cp:coreProperties>
</file>